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0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26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9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00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97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3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2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22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80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61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33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77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44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11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08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12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62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69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672A9-25A8-4745-818F-99861A14A1A8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DCD8FF-78D9-4543-ACC1-A2B95E02C6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3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bibliotekabol1.blogspot.com/2013/11/narodowe-swieto-niepodlegosci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D624772B-AA60-49D7-98FC-685BB699B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C3472EF-9DD0-45ED-8981-0C3FC19DC6E3}"/>
              </a:ext>
            </a:extLst>
          </p:cNvPr>
          <p:cNvSpPr txBox="1"/>
          <p:nvPr/>
        </p:nvSpPr>
        <p:spPr>
          <a:xfrm>
            <a:off x="0" y="6767512"/>
            <a:ext cx="12323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s://bibliotekabol1.blogspot.com/2013/11/narodowe-swieto-niepodlegosci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D2004C51-EEA6-497A-980B-518541A2D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4520CCB-077E-436B-857D-5E2D01DE3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1"/>
            <a:ext cx="12192000" cy="7006715"/>
          </a:xfrm>
          <a:prstGeom prst="rect">
            <a:avLst/>
          </a:prstGeom>
        </p:spPr>
      </p:pic>
      <p:pic>
        <p:nvPicPr>
          <p:cNvPr id="2" name="Hymn Polski - Mazurek Dąbrowskiego">
            <a:hlinkClick r:id="" action="ppaction://media"/>
            <a:extLst>
              <a:ext uri="{FF2B5EF4-FFF2-40B4-BE49-F238E27FC236}">
                <a16:creationId xmlns:a16="http://schemas.microsoft.com/office/drawing/2014/main" id="{F1C4F391-9CCB-4090-A193-44D456174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5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9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4C62990-DD87-4B82-8686-6A32F6A0CF3E}"/>
              </a:ext>
            </a:extLst>
          </p:cNvPr>
          <p:cNvSpPr/>
          <p:nvPr/>
        </p:nvSpPr>
        <p:spPr>
          <a:xfrm>
            <a:off x="142874" y="260688"/>
            <a:ext cx="7362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1" dirty="0">
                <a:latin typeface="Garamond" panose="02020404030301010803" pitchFamily="18" charset="0"/>
              </a:rPr>
              <a:t>11 listopada 1918 r. </a:t>
            </a:r>
            <a:r>
              <a:rPr lang="pl-PL" sz="2400" i="1" dirty="0">
                <a:latin typeface="Garamond" panose="02020404030301010803" pitchFamily="18" charset="0"/>
              </a:rPr>
              <a:t>nadszedł tak upragniony, okupiony walką i krwią kilku pokoleń Polaków dzień - </a:t>
            </a:r>
            <a:r>
              <a:rPr lang="pl-PL" sz="2400" b="1" i="1" dirty="0">
                <a:latin typeface="Garamond" panose="02020404030301010803" pitchFamily="18" charset="0"/>
              </a:rPr>
              <a:t>Polska</a:t>
            </a:r>
            <a:r>
              <a:rPr lang="pl-PL" sz="2400" i="1" dirty="0">
                <a:latin typeface="Garamond" panose="02020404030301010803" pitchFamily="18" charset="0"/>
              </a:rPr>
              <a:t> odzyskała niepodległość. W tym dniu władzę przejął </a:t>
            </a:r>
            <a:r>
              <a:rPr lang="pl-PL" sz="2400" b="1" i="1" dirty="0">
                <a:latin typeface="Garamond" panose="02020404030301010803" pitchFamily="18" charset="0"/>
              </a:rPr>
              <a:t>marszałek Józef Piłsudski</a:t>
            </a:r>
            <a:r>
              <a:rPr lang="pl-PL" sz="2400" i="1" dirty="0">
                <a:latin typeface="Garamond" panose="02020404030301010803" pitchFamily="18" charset="0"/>
              </a:rPr>
              <a:t>, który dzień wcześniej po ponad półrocznym internowaniu (więzieniu) w niemieckim Magdeburgu wrócił do Warszawy. </a:t>
            </a:r>
          </a:p>
        </p:txBody>
      </p:sp>
      <p:pic>
        <p:nvPicPr>
          <p:cNvPr id="3074" name="Picture 2" descr="11 listopada 1918 - dzień, w którym Polska odzyskała wolność | Dziennik  Bałtycki">
            <a:extLst>
              <a:ext uri="{FF2B5EF4-FFF2-40B4-BE49-F238E27FC236}">
                <a16:creationId xmlns:a16="http://schemas.microsoft.com/office/drawing/2014/main" id="{2E411F4D-FA7F-418C-BE82-23CDE8EB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4" y="333374"/>
            <a:ext cx="4210581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1 listopada 1918 r. Koniec I wojny światowej, w Polsce początek ery  Piłsudskiego - Aktualności - Wiadomości - Radio Kraków">
            <a:extLst>
              <a:ext uri="{FF2B5EF4-FFF2-40B4-BE49-F238E27FC236}">
                <a16:creationId xmlns:a16="http://schemas.microsoft.com/office/drawing/2014/main" id="{4AA13898-253F-4F12-A5AB-78F6DCAF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507457"/>
            <a:ext cx="5143500" cy="31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9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A8EC386-E8E1-4375-B9A5-947C2D16817D}"/>
              </a:ext>
            </a:extLst>
          </p:cNvPr>
          <p:cNvSpPr/>
          <p:nvPr/>
        </p:nvSpPr>
        <p:spPr>
          <a:xfrm>
            <a:off x="870012" y="1444734"/>
            <a:ext cx="10112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5400" i="1" dirty="0">
                <a:solidFill>
                  <a:prstClr val="black"/>
                </a:solidFill>
                <a:latin typeface="Garamond" panose="02020404030301010803" pitchFamily="18" charset="0"/>
              </a:rPr>
              <a:t>Do odzyskania niepodległości przyczyniło się wielu wojskowych i polityków z różnych opcji politycznych.</a:t>
            </a:r>
            <a:endParaRPr lang="pl-PL" sz="5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 lat temu zmarł Marszałek Józef Piłsudski. - Andrzej Turczyn">
            <a:extLst>
              <a:ext uri="{FF2B5EF4-FFF2-40B4-BE49-F238E27FC236}">
                <a16:creationId xmlns:a16="http://schemas.microsoft.com/office/drawing/2014/main" id="{67CFDF3A-CA8E-4EE3-8A74-674866AD1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66100"/>
            <a:ext cx="4543425" cy="54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A587AB6-0674-4986-856F-427212CC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3609975"/>
            <a:ext cx="6962774" cy="223837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Arial Black" panose="020B0A04020102020204" pitchFamily="34" charset="0"/>
              </a:rPr>
              <a:t>Marszałek Józef Piłsudski</a:t>
            </a:r>
          </a:p>
        </p:txBody>
      </p:sp>
    </p:spTree>
    <p:extLst>
      <p:ext uri="{BB962C8B-B14F-4D97-AF65-F5344CB8AC3E}">
        <p14:creationId xmlns:p14="http://schemas.microsoft.com/office/powerpoint/2010/main" val="18765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28F6B99-8C31-47D4-830C-D2E0F9E4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24" y="4429124"/>
            <a:ext cx="3443633" cy="111442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Arial Black" panose="020B0A04020102020204" pitchFamily="34" charset="0"/>
              </a:rPr>
              <a:t>Ignacy Jan Paderewski</a:t>
            </a:r>
          </a:p>
        </p:txBody>
      </p:sp>
      <p:pic>
        <p:nvPicPr>
          <p:cNvPr id="5122" name="Picture 2" descr="Ignacy Jan Paderewski | Na historycznej wokandzie - NINATEKA">
            <a:extLst>
              <a:ext uri="{FF2B5EF4-FFF2-40B4-BE49-F238E27FC236}">
                <a16:creationId xmlns:a16="http://schemas.microsoft.com/office/drawing/2014/main" id="{BD32E86D-48B4-4066-84AC-5E755AAD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685800"/>
            <a:ext cx="71818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3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C8A55-ACF8-49D6-83C7-D7B3B092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1" y="647701"/>
            <a:ext cx="3076574" cy="10668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Roman </a:t>
            </a:r>
            <a:r>
              <a:rPr lang="pl-PL" sz="2800" dirty="0" err="1">
                <a:solidFill>
                  <a:schemeClr val="tx1"/>
                </a:solidFill>
              </a:rPr>
              <a:t>dmowski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Jestem Polakiem, więc mam obowiązki polskie&quot;. Jak rozumieć najsłynniejsze  słowa Romana Dmowskiego? | TwojaHistoria.pl">
            <a:extLst>
              <a:ext uri="{FF2B5EF4-FFF2-40B4-BE49-F238E27FC236}">
                <a16:creationId xmlns:a16="http://schemas.microsoft.com/office/drawing/2014/main" id="{0EDE08B3-C952-41F7-8920-87DDFCC6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219075"/>
            <a:ext cx="4772026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4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37872-AEAB-4C3A-9010-7FAF633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1" y="2981325"/>
            <a:ext cx="4819649" cy="2847975"/>
          </a:xfrm>
        </p:spPr>
        <p:txBody>
          <a:bodyPr>
            <a:normAutofit/>
          </a:bodyPr>
          <a:lstStyle/>
          <a:p>
            <a:br>
              <a:rPr lang="pl-PL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l-PL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l-PL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 Black" panose="020B0A04020102020204" pitchFamily="34" charset="0"/>
              </a:rPr>
              <a:t>Wincenty Witos</a:t>
            </a:r>
          </a:p>
        </p:txBody>
      </p:sp>
      <p:pic>
        <p:nvPicPr>
          <p:cNvPr id="8194" name="Picture 2" descr="70. rocznica śmierci Wincentego Witosa | dzieje.pl - Historia Polski">
            <a:extLst>
              <a:ext uri="{FF2B5EF4-FFF2-40B4-BE49-F238E27FC236}">
                <a16:creationId xmlns:a16="http://schemas.microsoft.com/office/drawing/2014/main" id="{F68B37E4-A0CB-4524-8183-289F41CB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06401"/>
            <a:ext cx="6496049" cy="52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3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7C596E-FE47-4FF9-ADA1-5B5548C9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2" y="742949"/>
            <a:ext cx="3724274" cy="400050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BFF5B6-5A2F-4F2E-912E-43739A22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309"/>
            <a:ext cx="12192000" cy="73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3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6D2A7-7999-4B5D-BB9D-44A17F1F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11" y="3319586"/>
            <a:ext cx="10147177" cy="1409700"/>
          </a:xfrm>
        </p:spPr>
        <p:txBody>
          <a:bodyPr>
            <a:noAutofit/>
          </a:bodyPr>
          <a:lstStyle/>
          <a:p>
            <a:pPr algn="just"/>
            <a:r>
              <a:rPr lang="pl-PL" sz="3600" b="1" i="1" cap="none" dirty="0">
                <a:solidFill>
                  <a:schemeClr val="tx1"/>
                </a:solidFill>
                <a:latin typeface="Garamond" panose="02020404030301010803" pitchFamily="18" charset="0"/>
              </a:rPr>
              <a:t>11 listopada </a:t>
            </a:r>
            <a:r>
              <a:rPr lang="pl-PL" sz="3600" i="1" cap="none" dirty="0">
                <a:solidFill>
                  <a:schemeClr val="tx1"/>
                </a:solidFill>
                <a:latin typeface="Garamond" panose="02020404030301010803" pitchFamily="18" charset="0"/>
              </a:rPr>
              <a:t>jest dla wielu Polaków lekcją patriotyzmu. </a:t>
            </a:r>
            <a:br>
              <a:rPr lang="pl-PL" sz="3600" i="1" cap="none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pl-PL" sz="3600" i="1" cap="none" dirty="0">
                <a:solidFill>
                  <a:schemeClr val="tx1"/>
                </a:solidFill>
                <a:latin typeface="Garamond" panose="02020404030301010803" pitchFamily="18" charset="0"/>
              </a:rPr>
              <a:t>Uczestnicząc corocznie w obchodach </a:t>
            </a:r>
            <a:r>
              <a:rPr lang="pl-PL" sz="3600" b="1" i="1" cap="none" dirty="0">
                <a:solidFill>
                  <a:schemeClr val="tx1"/>
                </a:solidFill>
                <a:latin typeface="Garamond" panose="02020404030301010803" pitchFamily="18" charset="0"/>
              </a:rPr>
              <a:t>Święta Niepodległości </a:t>
            </a:r>
            <a:r>
              <a:rPr lang="pl-PL" sz="3600" i="1" cap="none" dirty="0">
                <a:solidFill>
                  <a:schemeClr val="tx1"/>
                </a:solidFill>
                <a:latin typeface="Garamond" panose="02020404030301010803" pitchFamily="18" charset="0"/>
              </a:rPr>
              <a:t>dajemy wyraz pamięci o tych wszystkich, dzięki którym żyjemy dzisiaj w wolnej Polsce. Dzięki którym przetrwał nasz język, kultura, tradycje.</a:t>
            </a:r>
          </a:p>
        </p:txBody>
      </p:sp>
      <p:pic>
        <p:nvPicPr>
          <p:cNvPr id="9218" name="Picture 2" descr="Symbole Narodowe dla najmłodszych… zobacz film | SP Lubiewo">
            <a:extLst>
              <a:ext uri="{FF2B5EF4-FFF2-40B4-BE49-F238E27FC236}">
                <a16:creationId xmlns:a16="http://schemas.microsoft.com/office/drawing/2014/main" id="{37758717-F288-48BC-9204-21DD8A19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712357"/>
            <a:ext cx="561420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9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FBB0F-1FC9-4095-BE71-F1611344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4456590"/>
            <a:ext cx="5875419" cy="1171853"/>
          </a:xfrm>
        </p:spPr>
        <p:txBody>
          <a:bodyPr>
            <a:normAutofit/>
          </a:bodyPr>
          <a:lstStyle/>
          <a:p>
            <a:r>
              <a:rPr lang="pl-PL" sz="2800" i="1" cap="none" dirty="0">
                <a:latin typeface="Garamond" panose="02020404030301010803" pitchFamily="18" charset="0"/>
              </a:rPr>
              <a:t>Obchody Narodowego Święta Niepodległości</a:t>
            </a:r>
          </a:p>
        </p:txBody>
      </p:sp>
      <p:pic>
        <p:nvPicPr>
          <p:cNvPr id="1026" name="Picture 2" descr="Grób Nieznanego Żołnierza w Warszawie – Wikipedia, wolna encyklopedia">
            <a:extLst>
              <a:ext uri="{FF2B5EF4-FFF2-40B4-BE49-F238E27FC236}">
                <a16:creationId xmlns:a16="http://schemas.microsoft.com/office/drawing/2014/main" id="{CC112C52-D723-4FDE-A622-5882F2D3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09" y="228862"/>
            <a:ext cx="3448220" cy="25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chody 11 listopada w Warszawie | Warszawa - oficjalny portal stolicy  Polski">
            <a:extLst>
              <a:ext uri="{FF2B5EF4-FFF2-40B4-BE49-F238E27FC236}">
                <a16:creationId xmlns:a16="http://schemas.microsoft.com/office/drawing/2014/main" id="{DC3BCB64-CDEA-4C9E-A566-5392118F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19" y="1043190"/>
            <a:ext cx="4334094" cy="271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Święto Niepodległości 2018 – uroczystości państwowe - Niepodległa -  Telewizja Polska S.A">
            <a:extLst>
              <a:ext uri="{FF2B5EF4-FFF2-40B4-BE49-F238E27FC236}">
                <a16:creationId xmlns:a16="http://schemas.microsoft.com/office/drawing/2014/main" id="{A65F9284-7805-4F69-8FC6-D08F5306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6" y="3133083"/>
            <a:ext cx="4761086" cy="24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8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0101A6-7BD5-45F2-9891-34FCD4540B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092" y="1714485"/>
            <a:ext cx="10394950" cy="2513012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solidFill>
                  <a:schemeClr val="tx1"/>
                </a:solidFill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3897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9B8E6B9-E645-43C7-9846-959A72A90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86" y="230819"/>
            <a:ext cx="4251145" cy="537099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B3619BF-E382-455D-9E43-4AF7F1B5FF95}"/>
              </a:ext>
            </a:extLst>
          </p:cNvPr>
          <p:cNvSpPr/>
          <p:nvPr/>
        </p:nvSpPr>
        <p:spPr>
          <a:xfrm>
            <a:off x="2192783" y="0"/>
            <a:ext cx="57882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Garamond" panose="02020404030301010803" pitchFamily="18" charset="0"/>
              </a:rPr>
              <a:t>Dzisiaj wielka jest rocznica -</a:t>
            </a:r>
          </a:p>
          <a:p>
            <a:r>
              <a:rPr lang="pl-PL" dirty="0">
                <a:latin typeface="Garamond" panose="02020404030301010803" pitchFamily="18" charset="0"/>
              </a:rPr>
              <a:t>jedenasty listopada!...                                                                  </a:t>
            </a:r>
          </a:p>
          <a:p>
            <a:r>
              <a:rPr lang="pl-PL" dirty="0">
                <a:latin typeface="Garamond" panose="02020404030301010803" pitchFamily="18" charset="0"/>
              </a:rPr>
              <a:t>Tym, co zmarli za Ojczyznę,                                                                     hołd wdzięczności Polska składa.                                                                    Przystrojony portret "Dziadka",                                                                     </a:t>
            </a:r>
          </a:p>
          <a:p>
            <a:r>
              <a:rPr lang="pl-PL" dirty="0">
                <a:latin typeface="Garamond" panose="02020404030301010803" pitchFamily="18" charset="0"/>
              </a:rPr>
              <a:t>wzdłuż ram spływa czarna wstęga...                                                                    Odszedł od nas Wódz w zaświaty -                                                                     ból do głębi serca sięga.                                                                     Żył dla Polski, walczył za nią,                                                                    </a:t>
            </a:r>
          </a:p>
          <a:p>
            <a:r>
              <a:rPr lang="pl-PL" dirty="0">
                <a:latin typeface="Garamond" panose="02020404030301010803" pitchFamily="18" charset="0"/>
              </a:rPr>
              <a:t>na bój krwawy wiódł legiony,                                                                   </a:t>
            </a:r>
          </a:p>
          <a:p>
            <a:r>
              <a:rPr lang="pl-PL" dirty="0">
                <a:latin typeface="Garamond" panose="02020404030301010803" pitchFamily="18" charset="0"/>
              </a:rPr>
              <a:t>siał i orał dla Ojczyzny -                                                                  my zbieramy dzisiaj plony.                                                                    Żołnierzyków mamy dzielnych,                                                                     bacznie strzegą granic kraju -                                                                     </a:t>
            </a:r>
          </a:p>
          <a:p>
            <a:r>
              <a:rPr lang="pl-PL" dirty="0">
                <a:latin typeface="Garamond" panose="02020404030301010803" pitchFamily="18" charset="0"/>
              </a:rPr>
              <a:t>od nas tylko dziś zależy,                                                                     </a:t>
            </a:r>
          </a:p>
          <a:p>
            <a:r>
              <a:rPr lang="pl-PL" dirty="0">
                <a:latin typeface="Garamond" panose="02020404030301010803" pitchFamily="18" charset="0"/>
              </a:rPr>
              <a:t>aby było nam jak w raju.                                                                     Więc o przyszłość walczmy społem,                                                                     pod sztandarem z Orłem Białym,                                                                    tylko pracą i nauką                                                                    przysporzymy Polsce chwały!      </a:t>
            </a:r>
            <a:r>
              <a:rPr lang="pl-PL" dirty="0"/>
              <a:t>AUTOR: LUDWIK WISZNIEWSKI</a:t>
            </a:r>
            <a:endParaRPr lang="pl-PL" dirty="0">
              <a:latin typeface="Garamond" panose="02020404030301010803" pitchFamily="18" charset="0"/>
            </a:endParaRPr>
          </a:p>
          <a:p>
            <a:pPr algn="r"/>
            <a:r>
              <a:rPr lang="pl-PL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07269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DB99713-E984-4811-87D5-AD53AE4FBDF2}"/>
              </a:ext>
            </a:extLst>
          </p:cNvPr>
          <p:cNvSpPr/>
          <p:nvPr/>
        </p:nvSpPr>
        <p:spPr>
          <a:xfrm>
            <a:off x="2092448" y="530440"/>
            <a:ext cx="78295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b="1" i="1" dirty="0">
                <a:latin typeface="Garamond" panose="02020404030301010803" pitchFamily="18" charset="0"/>
              </a:rPr>
              <a:t>11 listopada </a:t>
            </a:r>
            <a:r>
              <a:rPr lang="pl-PL" sz="3600" i="1" dirty="0">
                <a:latin typeface="Garamond" panose="02020404030301010803" pitchFamily="18" charset="0"/>
              </a:rPr>
              <a:t>to symboliczna data - </a:t>
            </a:r>
            <a:r>
              <a:rPr lang="pl-PL" sz="3600" b="1" i="1" dirty="0">
                <a:latin typeface="Garamond" panose="02020404030301010803" pitchFamily="18" charset="0"/>
              </a:rPr>
              <a:t>Święto Odzyskania Niepodległości przez Polskę</a:t>
            </a:r>
            <a:r>
              <a:rPr lang="pl-PL" sz="3600" i="1" dirty="0">
                <a:latin typeface="Garamond" panose="02020404030301010803" pitchFamily="18" charset="0"/>
              </a:rPr>
              <a:t>. Dzień ten ustanowiono świętem narodowym dopiero ustawą z kwietnia 1937 roku. Do czasu wybuchu II wojny światowej, święto obchodzono tylko dwa razy, w 1937 i w 1938 roku. Po wojnie Święto Niepodległości wróciło do kalendarza oficjalnych świąt państwowych, dopiero w 1989 roku.</a:t>
            </a:r>
          </a:p>
        </p:txBody>
      </p:sp>
    </p:spTree>
    <p:extLst>
      <p:ext uri="{BB962C8B-B14F-4D97-AF65-F5344CB8AC3E}">
        <p14:creationId xmlns:p14="http://schemas.microsoft.com/office/powerpoint/2010/main" val="57578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7148A63-B96F-4799-AC0D-5D40C59CB439}"/>
              </a:ext>
            </a:extLst>
          </p:cNvPr>
          <p:cNvSpPr/>
          <p:nvPr/>
        </p:nvSpPr>
        <p:spPr>
          <a:xfrm>
            <a:off x="2000019" y="903149"/>
            <a:ext cx="7744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i="1" dirty="0">
                <a:latin typeface="Garamond" panose="02020404030301010803" pitchFamily="18" charset="0"/>
              </a:rPr>
              <a:t>Zanim nadszedł </a:t>
            </a:r>
            <a:r>
              <a:rPr lang="pl-PL" sz="3600" b="1" i="1" dirty="0">
                <a:latin typeface="Garamond" panose="02020404030301010803" pitchFamily="18" charset="0"/>
              </a:rPr>
              <a:t>11 listopada 1918 roku </a:t>
            </a:r>
            <a:r>
              <a:rPr lang="pl-PL" sz="3600" i="1" dirty="0">
                <a:latin typeface="Garamond" panose="02020404030301010803" pitchFamily="18" charset="0"/>
              </a:rPr>
              <a:t>- upragniony dla Polaków dzień niepodległości, kraj nasz znajdował się od 123 lat pod zaborami: rosyjskim, pruskim i austriackim. Przez tyle lat zaborcy próbowali narzucić Polakom swoją kulturę, język, obyczaje. Ale dzięki patriotycznym sercom naszych pradziadów najcenniejsze wartości zostały uratowane. </a:t>
            </a:r>
          </a:p>
        </p:txBody>
      </p:sp>
    </p:spTree>
    <p:extLst>
      <p:ext uri="{BB962C8B-B14F-4D97-AF65-F5344CB8AC3E}">
        <p14:creationId xmlns:p14="http://schemas.microsoft.com/office/powerpoint/2010/main" val="122032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2311571-CFC5-483F-AD77-49153F01CA5F}"/>
              </a:ext>
            </a:extLst>
          </p:cNvPr>
          <p:cNvSpPr/>
          <p:nvPr/>
        </p:nvSpPr>
        <p:spPr>
          <a:xfrm>
            <a:off x="8012005" y="3866225"/>
            <a:ext cx="33691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i="1" dirty="0">
                <a:latin typeface="Garamond" panose="02020404030301010803" pitchFamily="18" charset="0"/>
              </a:rPr>
              <a:t>W końcu XVIII wieku trzej potężni sąsiedzi Polski: Rosja, Prusy i Austria dokonali jej rozbioru. </a:t>
            </a:r>
            <a:br>
              <a:rPr lang="pl-PL" sz="2000" i="1" dirty="0">
                <a:latin typeface="Garamond" panose="02020404030301010803" pitchFamily="18" charset="0"/>
              </a:rPr>
            </a:br>
            <a:r>
              <a:rPr lang="pl-PL" sz="2000" b="1" i="1" dirty="0">
                <a:latin typeface="Garamond" panose="02020404030301010803" pitchFamily="18" charset="0"/>
              </a:rPr>
              <a:t>W 1795 roku Polska przestała istnieć jako państwo.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09B84C-6BC6-495C-A884-CE63C014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99" y="0"/>
            <a:ext cx="8091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FB4C99F-FBF0-4833-A435-348BADB48666}"/>
              </a:ext>
            </a:extLst>
          </p:cNvPr>
          <p:cNvSpPr/>
          <p:nvPr/>
        </p:nvSpPr>
        <p:spPr>
          <a:xfrm>
            <a:off x="2183352" y="1408931"/>
            <a:ext cx="71650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800" i="1" dirty="0">
                <a:latin typeface="Garamond" panose="02020404030301010803" pitchFamily="18" charset="0"/>
              </a:rPr>
              <a:t>Polacy nigdy nie chcieli się pogodzić z utratą niepodległości, wielokrotnie podejmowali wysiłki, by odzyskać upragnioną wolność. </a:t>
            </a:r>
          </a:p>
        </p:txBody>
      </p:sp>
    </p:spTree>
    <p:extLst>
      <p:ext uri="{BB962C8B-B14F-4D97-AF65-F5344CB8AC3E}">
        <p14:creationId xmlns:p14="http://schemas.microsoft.com/office/powerpoint/2010/main" val="308393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3B852A7-65B8-4352-B1A9-BC7FBAD15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641540"/>
            <a:ext cx="8152262" cy="4585456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33500513-9EBB-48A5-838E-5BC9576C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078" y="3739486"/>
            <a:ext cx="3398292" cy="2006219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 Black" panose="020B0A04020102020204" pitchFamily="34" charset="0"/>
              </a:rPr>
              <a:t>Powstanie listopadowe 1830-1831</a:t>
            </a:r>
          </a:p>
        </p:txBody>
      </p:sp>
    </p:spTree>
    <p:extLst>
      <p:ext uri="{BB962C8B-B14F-4D97-AF65-F5344CB8AC3E}">
        <p14:creationId xmlns:p14="http://schemas.microsoft.com/office/powerpoint/2010/main" val="120487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0D616-38E0-4AF2-8DCD-F7A79A57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Arial Black" panose="020B0A04020102020204" pitchFamily="34" charset="0"/>
              </a:rPr>
              <a:t>Powstanie styczniowe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1863-1864</a:t>
            </a:r>
          </a:p>
        </p:txBody>
      </p:sp>
      <p:pic>
        <p:nvPicPr>
          <p:cNvPr id="1026" name="Picture 2" descr="Powstanie styczniowe | Historia Wiki | Fandom">
            <a:extLst>
              <a:ext uri="{FF2B5EF4-FFF2-40B4-BE49-F238E27FC236}">
                <a16:creationId xmlns:a16="http://schemas.microsoft.com/office/drawing/2014/main" id="{F898CA32-56D5-4160-8C1F-2AD27698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33700"/>
            <a:ext cx="64008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5 lat temu wybuchło powstanie styczniowe – Polskie Radio Lublin">
            <a:extLst>
              <a:ext uri="{FF2B5EF4-FFF2-40B4-BE49-F238E27FC236}">
                <a16:creationId xmlns:a16="http://schemas.microsoft.com/office/drawing/2014/main" id="{206D545D-34BA-41A6-8AB6-621406A2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-1"/>
            <a:ext cx="4752975" cy="367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wstanie styczniowe | Przegląd Dziennikarski">
            <a:extLst>
              <a:ext uri="{FF2B5EF4-FFF2-40B4-BE49-F238E27FC236}">
                <a16:creationId xmlns:a16="http://schemas.microsoft.com/office/drawing/2014/main" id="{51BEE794-1576-4917-8BD2-AC018FA2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76128"/>
            <a:ext cx="5791199" cy="31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wstanie styczniowe – Wikipedia, wolna encyklopedia">
            <a:extLst>
              <a:ext uri="{FF2B5EF4-FFF2-40B4-BE49-F238E27FC236}">
                <a16:creationId xmlns:a16="http://schemas.microsoft.com/office/drawing/2014/main" id="{927BAA88-16E6-4EF3-8642-6CD947EF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557968"/>
            <a:ext cx="2105024" cy="31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4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A9F5611-31E5-4A0F-884D-883132DB248B}"/>
              </a:ext>
            </a:extLst>
          </p:cNvPr>
          <p:cNvSpPr/>
          <p:nvPr/>
        </p:nvSpPr>
        <p:spPr>
          <a:xfrm>
            <a:off x="581025" y="55337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2200" i="1" dirty="0">
                <a:latin typeface="Garamond" panose="02020404030301010803" pitchFamily="18" charset="0"/>
              </a:rPr>
              <a:t>Dnia </a:t>
            </a:r>
            <a:r>
              <a:rPr lang="pl-PL" sz="2200" b="1" i="1" dirty="0">
                <a:latin typeface="Garamond" panose="02020404030301010803" pitchFamily="18" charset="0"/>
              </a:rPr>
              <a:t>1 sierpnia 1914 </a:t>
            </a:r>
            <a:r>
              <a:rPr lang="pl-PL" sz="2200" i="1" dirty="0">
                <a:latin typeface="Garamond" panose="02020404030301010803" pitchFamily="18" charset="0"/>
              </a:rPr>
              <a:t>roku wybuchła </a:t>
            </a:r>
            <a:r>
              <a:rPr lang="pl-PL" sz="2200" b="1" i="1" dirty="0">
                <a:latin typeface="Garamond" panose="02020404030301010803" pitchFamily="18" charset="0"/>
              </a:rPr>
              <a:t>I wojna światowa. </a:t>
            </a:r>
            <a:r>
              <a:rPr lang="pl-PL" sz="2200" i="1" dirty="0">
                <a:latin typeface="Garamond" panose="02020404030301010803" pitchFamily="18" charset="0"/>
              </a:rPr>
              <a:t>Mocarstwa europejskie, wśród nich Rosja, Austria i Prusy stanęły do walki. Ich klęski, pilnie śledzone przez Polaków, dały znowu nadzieję na wolność. Tym razem miały się one spełnić. </a:t>
            </a:r>
            <a:r>
              <a:rPr lang="pl-PL" sz="2200" b="1" i="1" dirty="0">
                <a:latin typeface="Garamond" panose="02020404030301010803" pitchFamily="18" charset="0"/>
              </a:rPr>
              <a:t>Dnia 6 sierpnia brygadier Józef Piłsudski rusza ze swymi Legionami do boju. </a:t>
            </a:r>
          </a:p>
        </p:txBody>
      </p:sp>
      <p:pic>
        <p:nvPicPr>
          <p:cNvPr id="2050" name="Picture 2" descr="Legiony Polskie - pierwsza polska formacja wojskowa XX w. | dzieje.pl -  Historia Polski">
            <a:extLst>
              <a:ext uri="{FF2B5EF4-FFF2-40B4-BE49-F238E27FC236}">
                <a16:creationId xmlns:a16="http://schemas.microsoft.com/office/drawing/2014/main" id="{83C3D7FD-FB20-42C1-AD8F-E4B95C1D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54012"/>
            <a:ext cx="4917227" cy="36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 historii I Brygady Legionów Polskich. Kadry przyszłego wojska polskiego.  - plus.gazetakrakowska.pl">
            <a:extLst>
              <a:ext uri="{FF2B5EF4-FFF2-40B4-BE49-F238E27FC236}">
                <a16:creationId xmlns:a16="http://schemas.microsoft.com/office/drawing/2014/main" id="{AC766376-FE45-49DE-9D9D-630A8EB0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17" y="2861697"/>
            <a:ext cx="4728893" cy="27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1_my_pierwsza_brygada_-_loch_camelot">
            <a:hlinkClick r:id="" action="ppaction://media"/>
            <a:extLst>
              <a:ext uri="{FF2B5EF4-FFF2-40B4-BE49-F238E27FC236}">
                <a16:creationId xmlns:a16="http://schemas.microsoft.com/office/drawing/2014/main" id="{4B0C24E8-FC0A-43EE-B919-A35DBDDD0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BB40819AAA8E41A22AE941867F95EA" ma:contentTypeVersion="9" ma:contentTypeDescription="Utwórz nowy dokument." ma:contentTypeScope="" ma:versionID="7828467398fd1cfe38154ad28cbcccda">
  <xsd:schema xmlns:xsd="http://www.w3.org/2001/XMLSchema" xmlns:xs="http://www.w3.org/2001/XMLSchema" xmlns:p="http://schemas.microsoft.com/office/2006/metadata/properties" xmlns:ns2="b820c6d3-7b85-42a6-90fa-4a1d2a55998d" targetNamespace="http://schemas.microsoft.com/office/2006/metadata/properties" ma:root="true" ma:fieldsID="89420bbc493b0b7a487566ea8d60ef97" ns2:_="">
    <xsd:import namespace="b820c6d3-7b85-42a6-90fa-4a1d2a5599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0c6d3-7b85-42a6-90fa-4a1d2a559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7B60AF-5828-431E-9F19-9942359D0101}"/>
</file>

<file path=customXml/itemProps2.xml><?xml version="1.0" encoding="utf-8"?>
<ds:datastoreItem xmlns:ds="http://schemas.openxmlformats.org/officeDocument/2006/customXml" ds:itemID="{8B32CDFA-186F-4FE1-A303-1D56AF52E055}"/>
</file>

<file path=customXml/itemProps3.xml><?xml version="1.0" encoding="utf-8"?>
<ds:datastoreItem xmlns:ds="http://schemas.openxmlformats.org/officeDocument/2006/customXml" ds:itemID="{10229A55-8A75-4F2A-B223-3AD601800EB7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334</TotalTime>
  <Words>479</Words>
  <Application>Microsoft Office PowerPoint</Application>
  <PresentationFormat>Panoramiczny</PresentationFormat>
  <Paragraphs>26</Paragraphs>
  <Slides>19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Garamond</vt:lpstr>
      <vt:lpstr>Impact</vt:lpstr>
      <vt:lpstr>Wydarzenie główne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Powstanie listopadowe 1830-1831</vt:lpstr>
      <vt:lpstr>Powstanie styczniowe 1863-1864</vt:lpstr>
      <vt:lpstr>Prezentacja programu PowerPoint</vt:lpstr>
      <vt:lpstr>Prezentacja programu PowerPoint</vt:lpstr>
      <vt:lpstr>Prezentacja programu PowerPoint</vt:lpstr>
      <vt:lpstr>Marszałek Józef Piłsudski</vt:lpstr>
      <vt:lpstr>Ignacy Jan Paderewski</vt:lpstr>
      <vt:lpstr>Roman dmowski</vt:lpstr>
      <vt:lpstr>   Wincenty Witos</vt:lpstr>
      <vt:lpstr>Prezentacja programu PowerPoint</vt:lpstr>
      <vt:lpstr>11 listopada jest dla wielu Polaków lekcją patriotyzmu.  Uczestnicząc corocznie w obchodach Święta Niepodległości dajemy wyraz pamięci o tych wszystkich, dzięki którym żyjemy dzisiaj w wolnej Polsce. Dzięki którym przetrwał nasz język, kultura, tradycje.</vt:lpstr>
      <vt:lpstr>Obchody Narodowego Święta Niepodległości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listopada Narodowe Święto Niepodległości</dc:title>
  <dc:creator>Dell</dc:creator>
  <cp:lastModifiedBy>Dell</cp:lastModifiedBy>
  <cp:revision>32</cp:revision>
  <dcterms:created xsi:type="dcterms:W3CDTF">2020-11-06T10:16:47Z</dcterms:created>
  <dcterms:modified xsi:type="dcterms:W3CDTF">2020-11-08T23:02:32Z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0x010100A4BB40819AAA8E41A22AE941867F95EA</vt:lpwstr>
  </property>
</Properties>
</file>